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png" ContentType="image/png"/>
  <Default Extension="fntdata" ContentType="application/x-fontdata"/>
  <Default Extension="jpeg" ContentType="image/jpeg"/>
  <Default Extension="rels" ContentType="application/vnd.openxmlformats-package.relationshi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tableStyles.xml" ContentType="application/vnd.openxmlformats-officedocument.presentationml.tableStyles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viewProps.xml" ContentType="application/vnd.openxmlformats-officedocument.presentationml.viewProps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3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1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</p:sldIdLst>
  <p:sldSz cx="14630400" cy="8229600"/>
  <p:notesSz cx="8229600" cy="14630400"/>
  <p:embeddedFontLst>
    <p:embeddedFont>
      <p:font typeface="Arimo" panose="020B0604020202020204" charset="0"/>
      <p:regular r:id="rId12"/>
    </p:embeddedFont>
    <p:embeddedFont>
      <p:font typeface="Outfit Extra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FF5"/>
    <a:srgbClr val="EFEF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5" d="100"/>
          <a:sy n="75" d="100"/>
        </p:scale>
        <p:origin x="52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7.xml" Id="rId8" /><Relationship Type="http://schemas.openxmlformats.org/officeDocument/2006/relationships/font" Target="/ppt/fonts/font2.fntdata" Id="rId13" /><Relationship Type="http://schemas.openxmlformats.org/officeDocument/2006/relationships/slide" Target="/ppt/slides/slide2.xml" Id="rId3" /><Relationship Type="http://schemas.openxmlformats.org/officeDocument/2006/relationships/slide" Target="/ppt/slides/slide6.xml" Id="rId7" /><Relationship Type="http://schemas.openxmlformats.org/officeDocument/2006/relationships/font" Target="/ppt/fonts/font1.fntdata" Id="rId12" /><Relationship Type="http://schemas.openxmlformats.org/officeDocument/2006/relationships/tableStyles" Target="/ppt/tableStyles.xml" Id="rId17" /><Relationship Type="http://schemas.openxmlformats.org/officeDocument/2006/relationships/slide" Target="/ppt/slides/slide1.xml" Id="rId2" /><Relationship Type="http://schemas.openxmlformats.org/officeDocument/2006/relationships/theme" Target="/ppt/theme/theme1.xml" Id="rId16" /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6" /><Relationship Type="http://schemas.openxmlformats.org/officeDocument/2006/relationships/notesMaster" Target="/ppt/notesMasters/notesMaster1.xml" Id="rId11" /><Relationship Type="http://schemas.openxmlformats.org/officeDocument/2006/relationships/slide" Target="/ppt/slides/slide4.xml" Id="rId5" /><Relationship Type="http://schemas.openxmlformats.org/officeDocument/2006/relationships/viewProps" Target="/ppt/viewProps.xml" Id="rId15" /><Relationship Type="http://schemas.openxmlformats.org/officeDocument/2006/relationships/slide" Target="/ppt/slides/slide9.xml" Id="rId10" /><Relationship Type="http://schemas.openxmlformats.org/officeDocument/2006/relationships/slide" Target="/ppt/slides/slide3.xml" Id="rId4" /><Relationship Type="http://schemas.openxmlformats.org/officeDocument/2006/relationships/slide" Target="/ppt/slides/slide8.xml" Id="rId9" /><Relationship Type="http://schemas.openxmlformats.org/officeDocument/2006/relationships/presProps" Target="/ppt/presProps.xml" Id="rId14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222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1.xml" Id="rId2" /><Relationship Type="http://schemas.openxmlformats.org/officeDocument/2006/relationships/notesMaster" Target="/ppt/notesMasters/notesMaster1.xml" Id="rId1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slide" Target="/ppt/slides/slide2.xml" Id="rId2" /><Relationship Type="http://schemas.openxmlformats.org/officeDocument/2006/relationships/notesMaster" Target="/ppt/notesMasters/notesMaster1.xml" Id="rId1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slide" Target="/ppt/slides/slide3.xml" Id="rId2" /><Relationship Type="http://schemas.openxmlformats.org/officeDocument/2006/relationships/notesMaster" Target="/ppt/notesMasters/notesMaster1.xml" Id="rId1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slide" Target="/ppt/slides/slide4.xml" Id="rId2" /><Relationship Type="http://schemas.openxmlformats.org/officeDocument/2006/relationships/notesMaster" Target="/ppt/notesMasters/notesMaster1.xml" Id="rId1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slide" Target="/ppt/slides/slide5.xml" Id="rId2" /><Relationship Type="http://schemas.openxmlformats.org/officeDocument/2006/relationships/notesMaster" Target="/ppt/notesMasters/notesMaster1.xml" Id="rId1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slide" Target="/ppt/slides/slide6.xml" Id="rId2" /><Relationship Type="http://schemas.openxmlformats.org/officeDocument/2006/relationships/notesMaster" Target="/ppt/notesMasters/notesMaster1.xml" Id="rId1" /></Relationships>
</file>

<file path=ppt/notesSlides/_rels/notesSlide7.xml.rels>&#65279;<?xml version="1.0" encoding="utf-8"?><Relationships xmlns="http://schemas.openxmlformats.org/package/2006/relationships"><Relationship Type="http://schemas.openxmlformats.org/officeDocument/2006/relationships/slide" Target="/ppt/slides/slide7.xml" Id="rId2" /><Relationship Type="http://schemas.openxmlformats.org/officeDocument/2006/relationships/notesMaster" Target="/ppt/notesMasters/notesMaster1.xml" Id="rId1" /></Relationships>
</file>

<file path=ppt/notesSlides/_rels/notesSlide8.xml.rels>&#65279;<?xml version="1.0" encoding="utf-8"?><Relationships xmlns="http://schemas.openxmlformats.org/package/2006/relationships"><Relationship Type="http://schemas.openxmlformats.org/officeDocument/2006/relationships/slide" Target="/ppt/slides/slide8.xml" Id="rId2" /><Relationship Type="http://schemas.openxmlformats.org/officeDocument/2006/relationships/notesMaster" Target="/ppt/notesMasters/notesMaster1.xml" Id="rId1" /></Relationships>
</file>

<file path=ppt/notesSlides/_rels/notesSlide9.xml.rels>&#65279;<?xml version="1.0" encoding="utf-8"?><Relationships xmlns="http://schemas.openxmlformats.org/package/2006/relationships"><Relationship Type="http://schemas.openxmlformats.org/officeDocument/2006/relationships/slide" Target="/ppt/slides/slide9.xml" Id="rId2" /><Relationship Type="http://schemas.openxmlformats.org/officeDocument/2006/relationships/notesMaster" Target="/ppt/notesMasters/notesMaster1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1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Id8" /><Relationship Type="http://schemas.openxmlformats.org/officeDocument/2006/relationships/theme" Target="/ppt/theme/theme1.xml" Id="rId13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7.xml" Id="rId7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6.xml" Id="rId6" /><Relationship Type="http://schemas.openxmlformats.org/officeDocument/2006/relationships/slideLayout" Target="/ppt/slideLayouts/slideLayout11.xml" Id="rId11" /><Relationship Type="http://schemas.openxmlformats.org/officeDocument/2006/relationships/slideLayout" Target="/ppt/slideLayouts/slideLayout5.xml" Id="rId5" /><Relationship Type="http://schemas.openxmlformats.org/officeDocument/2006/relationships/slideLayout" Target="/ppt/slideLayouts/slideLayout4.xml" Id="rId4" /><Relationship Type="http://schemas.openxmlformats.org/officeDocument/2006/relationships/slideLayout" Target="/ppt/slideLayouts/slideLayout9.xml" Id="rId9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3.png" Id="rId3" /><Relationship Type="http://schemas.openxmlformats.org/officeDocument/2006/relationships/notesSlide" Target="/ppt/notesSlides/notesSlide1.xml" Id="rId2" /><Relationship Type="http://schemas.openxmlformats.org/officeDocument/2006/relationships/slideLayout" Target="/ppt/slideLayouts/slideLayout2.xml" Id="rId1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notesSlide" Target="/ppt/notesSlides/notesSlide2.xml" Id="rId2" /><Relationship Type="http://schemas.openxmlformats.org/officeDocument/2006/relationships/slideLayout" Target="/ppt/slideLayouts/slideLayout3.xml" Id="rId1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4.png" Id="rId3" /><Relationship Type="http://schemas.openxmlformats.org/officeDocument/2006/relationships/notesSlide" Target="/ppt/notesSlides/notesSlide3.xml" Id="rId2" /><Relationship Type="http://schemas.openxmlformats.org/officeDocument/2006/relationships/slideLayout" Target="/ppt/slideLayouts/slideLayout4.xml" Id="rId1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notesSlide" Target="/ppt/notesSlides/notesSlide4.xml" Id="rId2" /><Relationship Type="http://schemas.openxmlformats.org/officeDocument/2006/relationships/slideLayout" Target="/ppt/slideLayouts/slideLayout5.xml" Id="rId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5.png" Id="rId3" /><Relationship Type="http://schemas.openxmlformats.org/officeDocument/2006/relationships/image" Target="/ppt/media/image9.png" Id="rId7" /><Relationship Type="http://schemas.openxmlformats.org/officeDocument/2006/relationships/notesSlide" Target="/ppt/notesSlides/notesSlide5.xml" Id="rId2" /><Relationship Type="http://schemas.openxmlformats.org/officeDocument/2006/relationships/slideLayout" Target="/ppt/slideLayouts/slideLayout6.xml" Id="rId1" /><Relationship Type="http://schemas.openxmlformats.org/officeDocument/2006/relationships/image" Target="/ppt/media/image8.png" Id="rId6" /><Relationship Type="http://schemas.openxmlformats.org/officeDocument/2006/relationships/image" Target="/ppt/media/image7.png" Id="rId5" /><Relationship Type="http://schemas.openxmlformats.org/officeDocument/2006/relationships/image" Target="/ppt/media/image6.png" Id="rId4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notesSlide" Target="/ppt/notesSlides/notesSlide6.xml" Id="rId2" /><Relationship Type="http://schemas.openxmlformats.org/officeDocument/2006/relationships/slideLayout" Target="/ppt/slideLayouts/slideLayout7.xml" Id="rId1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notesSlide" Target="/ppt/notesSlides/notesSlide7.xml" Id="rId2" /><Relationship Type="http://schemas.openxmlformats.org/officeDocument/2006/relationships/slideLayout" Target="/ppt/slideLayouts/slideLayout8.xml" Id="rId1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10.png" Id="rId3" /><Relationship Type="http://schemas.openxmlformats.org/officeDocument/2006/relationships/notesSlide" Target="/ppt/notesSlides/notesSlide8.xml" Id="rId2" /><Relationship Type="http://schemas.openxmlformats.org/officeDocument/2006/relationships/slideLayout" Target="/ppt/slideLayouts/slideLayout9.xml" Id="rId1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11.jpeg" Id="rId3" /><Relationship Type="http://schemas.openxmlformats.org/officeDocument/2006/relationships/notesSlide" Target="/ppt/notesSlides/notesSlide9.xml" Id="rId2" /><Relationship Type="http://schemas.openxmlformats.org/officeDocument/2006/relationships/slideLayout" Target="/ppt/slideLayouts/slideLayout11.xml" Id="rId1" /><Relationship Type="http://schemas.openxmlformats.org/officeDocument/2006/relationships/image" Target="/ppt/media/image12.jpeg" Id="rId4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41947"/>
            <a:ext cx="7556421" cy="1860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Aarogya Care – AI-Powered Digital Health Record System for All Indians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399836"/>
            <a:ext cx="7556421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i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Aarogya Care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is an inclusive, AI-driven health platform that enables every citizen of India to </a:t>
            </a:r>
            <a:r>
              <a:rPr lang="en-US" sz="1550" i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digitally store, access, and share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their medical history using a secure QR-based identity: the </a:t>
            </a:r>
            <a:r>
              <a:rPr lang="en-US" sz="1550" i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Aarogya ID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 It uses </a:t>
            </a:r>
            <a:r>
              <a:rPr lang="en-US" sz="1550" i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OCR + GPT + QR technology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to convert handwritten prescriptions into portable, structured medical records — even in offline-first environments.</a:t>
            </a: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"We can use this ID instead of all our medical certificates."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63147"/>
            <a:ext cx="13042821" cy="1255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🧠</a:t>
            </a:r>
            <a:r>
              <a:rPr lang="en-US" sz="3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The Core Problem: Fragmented Medical Data Systems in India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015377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India currently lacks a </a:t>
            </a:r>
            <a:r>
              <a:rPr lang="en-US" sz="1550" i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unified, accessible system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for storing and retrieving a citizen’s medical history — such as diagnoses, prescriptions, and reports. This leads to significant challenges in healthcare delivery.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873698"/>
            <a:ext cx="6422231" cy="2992755"/>
          </a:xfrm>
          <a:prstGeom prst="roundRect">
            <a:avLst>
              <a:gd name="adj" fmla="val 3666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70930" y="3873698"/>
            <a:ext cx="91440" cy="2992755"/>
          </a:xfrm>
          <a:prstGeom prst="roundRect">
            <a:avLst>
              <a:gd name="adj" fmla="val 91163"/>
            </a:avLst>
          </a:prstGeom>
          <a:solidFill>
            <a:srgbClr val="5E4CE6"/>
          </a:solidFill>
          <a:ln/>
        </p:spPr>
      </p:sp>
      <p:sp>
        <p:nvSpPr>
          <p:cNvPr id="6" name="Text 4"/>
          <p:cNvSpPr/>
          <p:nvPr/>
        </p:nvSpPr>
        <p:spPr>
          <a:xfrm>
            <a:off x="1083588" y="4094917"/>
            <a:ext cx="4564737" cy="317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⚠</a:t>
            </a: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Consequences of Disconnected Data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1083588" y="4531757"/>
            <a:ext cx="59112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Patients visit hospitals or clinics with </a:t>
            </a:r>
            <a:r>
              <a:rPr lang="en-US" sz="1550" i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no prior medical data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1083588" y="4918710"/>
            <a:ext cx="59112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Doctors have </a:t>
            </a:r>
            <a:r>
              <a:rPr lang="en-US" sz="1550" i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no access to past reports or prescriptions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1083588" y="5305663"/>
            <a:ext cx="59112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Chronic patients and the elderly often </a:t>
            </a:r>
            <a:r>
              <a:rPr lang="en-US" sz="1550" i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forget or miscommunicate their treatments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1083588" y="6010156"/>
            <a:ext cx="59112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Each medical visit becomes an </a:t>
            </a:r>
            <a:r>
              <a:rPr lang="en-US" sz="1550" i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isolated event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not part of a connected journey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414379" y="3873698"/>
            <a:ext cx="6422231" cy="2992755"/>
          </a:xfrm>
          <a:prstGeom prst="roundRect">
            <a:avLst>
              <a:gd name="adj" fmla="val 3666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391519" y="3873698"/>
            <a:ext cx="91440" cy="2992755"/>
          </a:xfrm>
          <a:prstGeom prst="roundRect">
            <a:avLst>
              <a:gd name="adj" fmla="val 91163"/>
            </a:avLst>
          </a:prstGeom>
          <a:solidFill>
            <a:srgbClr val="5E4CE6"/>
          </a:solidFill>
          <a:ln/>
        </p:spPr>
      </p:sp>
      <p:sp>
        <p:nvSpPr>
          <p:cNvPr id="13" name="Text 11"/>
          <p:cNvSpPr/>
          <p:nvPr/>
        </p:nvSpPr>
        <p:spPr>
          <a:xfrm>
            <a:off x="7704177" y="409491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Adverse Outcomes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7704177" y="4524137"/>
            <a:ext cx="59112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🩺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550" dirty="0">
                <a:solidFill>
                  <a:srgbClr val="F44444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Misdiagnosis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704177" y="4911090"/>
            <a:ext cx="59112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💸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550" dirty="0">
                <a:solidFill>
                  <a:srgbClr val="FFA44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Duplicate testing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704177" y="5298043"/>
            <a:ext cx="59112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🕒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550" dirty="0">
                <a:solidFill>
                  <a:srgbClr val="F9D933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Wasted time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7704177" y="5684996"/>
            <a:ext cx="59112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❌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Poor treatment outcomes</a:t>
            </a:r>
            <a:endParaRPr lang="en-US" sz="15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7D8EBF-8917-2BDB-80A1-E81C86CF6848}"/>
              </a:ext>
            </a:extLst>
          </p:cNvPr>
          <p:cNvSpPr/>
          <p:nvPr/>
        </p:nvSpPr>
        <p:spPr>
          <a:xfrm>
            <a:off x="12665698" y="7089695"/>
            <a:ext cx="1843314" cy="994762"/>
          </a:xfrm>
          <a:prstGeom prst="rect">
            <a:avLst/>
          </a:prstGeom>
          <a:solidFill>
            <a:srgbClr val="EFEFF6"/>
          </a:solidFill>
          <a:ln>
            <a:solidFill>
              <a:srgbClr val="EF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412456"/>
            <a:ext cx="10777657" cy="635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🔑</a:t>
            </a:r>
            <a:r>
              <a:rPr lang="en-US" sz="3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What India Needs: A Unified Health Identity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5345430"/>
            <a:ext cx="130428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Just like </a:t>
            </a:r>
            <a:r>
              <a:rPr lang="en-US" sz="1550" i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Aadhaar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provides a unique identity for every citizen, India needs a </a:t>
            </a:r>
            <a:r>
              <a:rPr lang="en-US" sz="1550" i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health equivalent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— a single, secure ID to access one’s complete medical history </a:t>
            </a:r>
            <a:r>
              <a:rPr lang="en-US" sz="1550" i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anywhere, anytime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 This universal identifier is crucial for bridging the gaps in healthcare data management and ensuring continuous, informed patient care across the nation.</a:t>
            </a:r>
            <a:endParaRPr lang="en-US" sz="15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1154E8-8001-6F24-534E-724CAB2CFB40}"/>
              </a:ext>
            </a:extLst>
          </p:cNvPr>
          <p:cNvSpPr/>
          <p:nvPr/>
        </p:nvSpPr>
        <p:spPr>
          <a:xfrm>
            <a:off x="12612913" y="6633029"/>
            <a:ext cx="1886857" cy="1465942"/>
          </a:xfrm>
          <a:prstGeom prst="rect">
            <a:avLst/>
          </a:prstGeom>
          <a:solidFill>
            <a:srgbClr val="EFEFF5"/>
          </a:solidFill>
          <a:ln>
            <a:solidFill>
              <a:srgbClr val="EF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66004"/>
            <a:ext cx="13042821" cy="1255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🪪</a:t>
            </a:r>
            <a:r>
              <a:rPr lang="en-US" sz="3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Introducing Aarogya ID – The Digital Health Identifier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018234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With Aarogya Care, every citizen receives a unique </a:t>
            </a:r>
            <a:r>
              <a:rPr lang="en-US" sz="1550" i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Aarogya ID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— a digital health identifier that securely stores their verified medical summaries, prescriptions, and past visit history. This ID revolutionises how health information is accessed and shared.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876556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438632" y="3944779"/>
            <a:ext cx="2480905" cy="317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📱</a:t>
            </a: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Seamless Sharing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438632" y="4381619"/>
            <a:ext cx="575250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Patients can </a:t>
            </a:r>
            <a:r>
              <a:rPr lang="en-US" sz="1550" i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share their Aarogya ID number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instead of carrying cumbersome physical files, streamlining their healthcare visits.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439144" y="3876556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8083987" y="3944779"/>
            <a:ext cx="404824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🧑‍⚕ Instant Access for Professionals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8083987" y="4373999"/>
            <a:ext cx="5752624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Doctors and hospitals can </a:t>
            </a:r>
            <a:r>
              <a:rPr lang="en-US" sz="1550" i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instantly access comprehensive health records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with a simple scan, enabling faster and more informed decision-making.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93790" y="5723453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438632" y="5791676"/>
            <a:ext cx="4430316" cy="317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🧾</a:t>
            </a: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Eliminates Physical Documentation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1438632" y="6228517"/>
            <a:ext cx="575250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No need to carry physical reports or struggle to remember past diagnoses, reducing administrative burden and patient stress.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7439144" y="5723453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8083987" y="5791676"/>
            <a:ext cx="3898583" cy="317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🔐</a:t>
            </a: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Privacy and Security by Design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8083987" y="6228517"/>
            <a:ext cx="575262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All data is </a:t>
            </a:r>
            <a:r>
              <a:rPr lang="en-US" sz="1550" i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privacy-first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and securely synced, ensuring patient confidentiality and data integrity.</a:t>
            </a:r>
            <a:endParaRPr lang="en-US" sz="15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3758C7-307E-EB1C-EF2C-E4B9F6140E1F}"/>
              </a:ext>
            </a:extLst>
          </p:cNvPr>
          <p:cNvSpPr/>
          <p:nvPr/>
        </p:nvSpPr>
        <p:spPr>
          <a:xfrm>
            <a:off x="12453257" y="6863596"/>
            <a:ext cx="2061029" cy="1255395"/>
          </a:xfrm>
          <a:prstGeom prst="rect">
            <a:avLst/>
          </a:prstGeom>
          <a:solidFill>
            <a:srgbClr val="EFEFF5"/>
          </a:solidFill>
          <a:ln>
            <a:solidFill>
              <a:srgbClr val="EF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1999" y="812006"/>
            <a:ext cx="12864346" cy="602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💡</a:t>
            </a:r>
            <a:r>
              <a:rPr lang="en-US" sz="37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Our Solution: Aarogya Care - AI-Powered Digital Health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51999" y="1790819"/>
            <a:ext cx="13126402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Aarogya Care is a lightweight, AI-powered, mobile-first health platform designed to democratise access to structured medical records across India. It simplifies the transition from traditional, paper-based systems to a seamless digital ecosystem.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99" y="2603778"/>
            <a:ext cx="470059" cy="47005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1999" y="3308866"/>
            <a:ext cx="4153138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📸</a:t>
            </a: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Accepts Handwritten Prescriptions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751999" y="3722965"/>
            <a:ext cx="4218742" cy="902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Easily upload prescription photos via the mobile app or website, converting physical documents into digital data.</a:t>
            </a:r>
            <a:endParaRPr lang="en-US" sz="14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770" y="2603778"/>
            <a:ext cx="470059" cy="47005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05770" y="3308866"/>
            <a:ext cx="3744873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🤖</a:t>
            </a: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OCR + GPT for Data Extraction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5205770" y="3722965"/>
            <a:ext cx="4218742" cy="1203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Utilises advanced </a:t>
            </a:r>
            <a:r>
              <a:rPr lang="en-US" sz="14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OCR + GPT</a:t>
            </a: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technology to accurately extract and summarise key medical details like diagnosis, medicines, doctor name, and date of visit.</a:t>
            </a:r>
            <a:endParaRPr lang="en-US" sz="14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9541" y="2603778"/>
            <a:ext cx="470059" cy="47005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59541" y="3308866"/>
            <a:ext cx="2740819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🪪</a:t>
            </a: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QR-Based Aarogya ID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9659541" y="3722965"/>
            <a:ext cx="4218861" cy="902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Generates a unique </a:t>
            </a:r>
            <a:r>
              <a:rPr lang="en-US" sz="14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QR-based Aarogya ID</a:t>
            </a: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for each patient, linking directly to their consolidated medical history.</a:t>
            </a:r>
            <a:endParaRPr lang="en-US" sz="14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999" y="5396032"/>
            <a:ext cx="470059" cy="47005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1999" y="6101120"/>
            <a:ext cx="3091339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🌐</a:t>
            </a: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Mobile-First &amp; Accessible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751999" y="6515219"/>
            <a:ext cx="4218742" cy="902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Available via a user-friendly mobile app and website, ensuring broad accessibility for </a:t>
            </a:r>
            <a:r>
              <a:rPr lang="en-US" sz="14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every Indian</a:t>
            </a: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regardless of region or tech literacy.</a:t>
            </a:r>
            <a:endParaRPr lang="en-US" sz="14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5770" y="5396032"/>
            <a:ext cx="470059" cy="470059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205770" y="6101120"/>
            <a:ext cx="3257669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🔌</a:t>
            </a: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Offline-First Functionality</a:t>
            </a:r>
            <a:endParaRPr lang="en-US" sz="1850" dirty="0"/>
          </a:p>
        </p:txBody>
      </p:sp>
      <p:sp>
        <p:nvSpPr>
          <p:cNvPr id="18" name="Text 11"/>
          <p:cNvSpPr/>
          <p:nvPr/>
        </p:nvSpPr>
        <p:spPr>
          <a:xfrm>
            <a:off x="5205770" y="6515219"/>
            <a:ext cx="4218742" cy="902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Supports </a:t>
            </a:r>
            <a:r>
              <a:rPr lang="en-US" sz="14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offline-first usage</a:t>
            </a: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allowing data entry even without internet connectivity and securely syncing when reconnected.</a:t>
            </a:r>
            <a:endParaRPr lang="en-US" sz="14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B92253-BA8F-8585-1676-C4C0E3485479}"/>
              </a:ext>
            </a:extLst>
          </p:cNvPr>
          <p:cNvSpPr/>
          <p:nvPr/>
        </p:nvSpPr>
        <p:spPr>
          <a:xfrm>
            <a:off x="12685486" y="6515219"/>
            <a:ext cx="1828800" cy="1569238"/>
          </a:xfrm>
          <a:prstGeom prst="rect">
            <a:avLst/>
          </a:prstGeom>
          <a:solidFill>
            <a:srgbClr val="EFEFF5"/>
          </a:solidFill>
          <a:ln>
            <a:solidFill>
              <a:srgbClr val="EF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017" y="490657"/>
            <a:ext cx="9545717" cy="561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🔄</a:t>
            </a:r>
            <a:r>
              <a:rPr lang="en-US" sz="3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How It Works: A Seamless Digital Workflow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709017" y="1406604"/>
            <a:ext cx="13212366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Aarogya Care simplifies the process of digitalising medical records into a few intuitive steps, ensuring ease of use for both patients and healthcare providers.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709017" y="1889522"/>
            <a:ext cx="709017" cy="1063585"/>
          </a:xfrm>
          <a:prstGeom prst="roundRect">
            <a:avLst>
              <a:gd name="adj" fmla="val 36003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30592" y="2255163"/>
            <a:ext cx="265867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1595199" y="2066687"/>
            <a:ext cx="2377202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📸</a:t>
            </a:r>
            <a:r>
              <a:rPr lang="en-US" sz="1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Upload Prescription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1595199" y="2449949"/>
            <a:ext cx="12326183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user uploads a clear photo of their handwritten prescription via the Aarogya Care mobile app or website.</a:t>
            </a:r>
            <a:endParaRPr lang="en-US" sz="1350" dirty="0"/>
          </a:p>
        </p:txBody>
      </p:sp>
      <p:sp>
        <p:nvSpPr>
          <p:cNvPr id="8" name="Shape 6"/>
          <p:cNvSpPr/>
          <p:nvPr/>
        </p:nvSpPr>
        <p:spPr>
          <a:xfrm>
            <a:off x="709017" y="3085981"/>
            <a:ext cx="709017" cy="1063585"/>
          </a:xfrm>
          <a:prstGeom prst="roundRect">
            <a:avLst>
              <a:gd name="adj" fmla="val 36003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930592" y="3451622"/>
            <a:ext cx="265867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1595199" y="3263146"/>
            <a:ext cx="2239208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🧠</a:t>
            </a:r>
            <a:r>
              <a:rPr lang="en-US" sz="1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AI Extracts Details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1595199" y="3646408"/>
            <a:ext cx="12326183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Our AI engine, powered by </a:t>
            </a:r>
            <a:r>
              <a:rPr lang="en-US" sz="13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OCR + GPT</a:t>
            </a: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processes the image to accurately extract and structure key medical details.</a:t>
            </a:r>
            <a:endParaRPr lang="en-US" sz="1350" dirty="0"/>
          </a:p>
        </p:txBody>
      </p:sp>
      <p:sp>
        <p:nvSpPr>
          <p:cNvPr id="12" name="Shape 10"/>
          <p:cNvSpPr/>
          <p:nvPr/>
        </p:nvSpPr>
        <p:spPr>
          <a:xfrm>
            <a:off x="709017" y="4282440"/>
            <a:ext cx="709017" cy="1063585"/>
          </a:xfrm>
          <a:prstGeom prst="roundRect">
            <a:avLst>
              <a:gd name="adj" fmla="val 36003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930592" y="4648081"/>
            <a:ext cx="265867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1595199" y="4459605"/>
            <a:ext cx="2387441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🪪</a:t>
            </a:r>
            <a:r>
              <a:rPr lang="en-US" sz="1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QR Code Generated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1595199" y="4842867"/>
            <a:ext cx="12326183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unique </a:t>
            </a:r>
            <a:r>
              <a:rPr lang="en-US" sz="13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QR code (Aarogya ID)</a:t>
            </a: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is generated, securely linked to the patient's summarised medical history.</a:t>
            </a:r>
            <a:endParaRPr lang="en-US" sz="1350" dirty="0"/>
          </a:p>
        </p:txBody>
      </p:sp>
      <p:sp>
        <p:nvSpPr>
          <p:cNvPr id="16" name="Shape 14"/>
          <p:cNvSpPr/>
          <p:nvPr/>
        </p:nvSpPr>
        <p:spPr>
          <a:xfrm>
            <a:off x="709017" y="5478899"/>
            <a:ext cx="709017" cy="1063585"/>
          </a:xfrm>
          <a:prstGeom prst="roundRect">
            <a:avLst>
              <a:gd name="adj" fmla="val 36003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930592" y="5844540"/>
            <a:ext cx="265867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1595199" y="5656064"/>
            <a:ext cx="2215753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🧑‍⚕ Doctor Scans QR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1595199" y="6039326"/>
            <a:ext cx="12326183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Doctors can </a:t>
            </a:r>
            <a:r>
              <a:rPr lang="en-US" sz="13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scan the QR</a:t>
            </a: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to instantly access the patient's comprehensive medical history, facilitating informed care.</a:t>
            </a:r>
            <a:endParaRPr lang="en-US" sz="1350" dirty="0"/>
          </a:p>
        </p:txBody>
      </p:sp>
      <p:sp>
        <p:nvSpPr>
          <p:cNvPr id="20" name="Shape 18"/>
          <p:cNvSpPr/>
          <p:nvPr/>
        </p:nvSpPr>
        <p:spPr>
          <a:xfrm>
            <a:off x="709017" y="6675358"/>
            <a:ext cx="709017" cy="1063585"/>
          </a:xfrm>
          <a:prstGeom prst="roundRect">
            <a:avLst>
              <a:gd name="adj" fmla="val 36003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930592" y="7040999"/>
            <a:ext cx="265867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5</a:t>
            </a:r>
            <a:endParaRPr lang="en-US" sz="2050" dirty="0"/>
          </a:p>
        </p:txBody>
      </p:sp>
      <p:sp>
        <p:nvSpPr>
          <p:cNvPr id="22" name="Text 20"/>
          <p:cNvSpPr/>
          <p:nvPr/>
        </p:nvSpPr>
        <p:spPr>
          <a:xfrm>
            <a:off x="1595199" y="6852523"/>
            <a:ext cx="2215753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📶</a:t>
            </a:r>
            <a:r>
              <a:rPr lang="en-US" sz="1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Offline Capability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1595199" y="7235785"/>
            <a:ext cx="12326183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system functions seamlessly even </a:t>
            </a:r>
            <a:r>
              <a:rPr lang="en-US" sz="13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offline</a:t>
            </a: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with all data securely syncing to the cloud once an internet connection is available.</a:t>
            </a:r>
            <a:endParaRPr lang="en-US" sz="13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D5928B-A8B4-227B-63FC-A443A9772F39}"/>
              </a:ext>
            </a:extLst>
          </p:cNvPr>
          <p:cNvSpPr/>
          <p:nvPr/>
        </p:nvSpPr>
        <p:spPr>
          <a:xfrm>
            <a:off x="12865236" y="6950278"/>
            <a:ext cx="1669143" cy="1217420"/>
          </a:xfrm>
          <a:prstGeom prst="rect">
            <a:avLst/>
          </a:prstGeom>
          <a:solidFill>
            <a:srgbClr val="EFEFF5"/>
          </a:solidFill>
          <a:ln>
            <a:solidFill>
              <a:srgbClr val="EF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5711"/>
            <a:ext cx="7639645" cy="635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🏆</a:t>
            </a:r>
            <a:r>
              <a:rPr lang="en-US" sz="3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Key Features of Aarogya Care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1957864"/>
            <a:ext cx="13042821" cy="5345906"/>
          </a:xfrm>
          <a:prstGeom prst="roundRect">
            <a:avLst>
              <a:gd name="adj" fmla="val 155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1965484"/>
            <a:ext cx="13027581" cy="8884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99887" y="2092166"/>
            <a:ext cx="3507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🧠</a:t>
            </a: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AI-Powered OCR + GPT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4911923" y="2092166"/>
            <a:ext cx="871870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Summarises complex handwritten prescriptions into structured digital data, ensuring accuracy and readability.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801410" y="2853928"/>
            <a:ext cx="13027581" cy="8884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999886" y="2980611"/>
            <a:ext cx="371367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🧾</a:t>
            </a: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QR Health ID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4911923" y="2980611"/>
            <a:ext cx="871870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Patients carry a scannable digital health identity, replacing physical documents and enabling quick access to records.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801410" y="3742373"/>
            <a:ext cx="13027581" cy="8884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999887" y="3869055"/>
            <a:ext cx="3507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🔌</a:t>
            </a: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Offline-First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4911923" y="3869055"/>
            <a:ext cx="871870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Functions effectively without constant internet access, crucial for remote areas, and syncs securely later.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801410" y="4630817"/>
            <a:ext cx="13027581" cy="8884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99887" y="4757499"/>
            <a:ext cx="3507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🔐</a:t>
            </a: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Privacy &amp; Control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4911923" y="4757499"/>
            <a:ext cx="871870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Patient data is encrypted and user-controlled, adhering to strict privacy protocols and ensuring data security.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801410" y="5519261"/>
            <a:ext cx="13027581" cy="8884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999887" y="5645944"/>
            <a:ext cx="3507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🏥</a:t>
            </a: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Doctor-Friendly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4911923" y="5645944"/>
            <a:ext cx="871870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Provides instant, summarised patient histories, empowering healthcare professionals with fast and informed decision-making.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801410" y="6407706"/>
            <a:ext cx="13027581" cy="8884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999887" y="6534388"/>
            <a:ext cx="3507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🌍</a:t>
            </a: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Scalable Design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4911923" y="6534388"/>
            <a:ext cx="871870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Built to integrate seamlessly with existing public health schemes like Ayushman Bharat, ensuring nationwide impact.</a:t>
            </a:r>
            <a:endParaRPr lang="en-US" sz="15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85D920-4306-0147-3E14-23EC21BB1A08}"/>
              </a:ext>
            </a:extLst>
          </p:cNvPr>
          <p:cNvSpPr/>
          <p:nvPr/>
        </p:nvSpPr>
        <p:spPr>
          <a:xfrm>
            <a:off x="12801600" y="7474857"/>
            <a:ext cx="1698171" cy="717357"/>
          </a:xfrm>
          <a:prstGeom prst="rect">
            <a:avLst/>
          </a:prstGeom>
          <a:solidFill>
            <a:srgbClr val="EFEFF5"/>
          </a:solidFill>
          <a:ln>
            <a:solidFill>
              <a:srgbClr val="EF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38550"/>
            <a:ext cx="9693116" cy="635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🌟</a:t>
            </a:r>
            <a:r>
              <a:rPr lang="en-US" sz="3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Why Aarogya Care Is a Game-Changer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571524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⚡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Transforms Scattered Prescriptions into Smart Health History: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Converts chaotic paper records into organised, accessible digital formats.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4958477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✅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Solves Misdiagnosis and Duplication Across All Healthcare Levels: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Provides a unified view of patient history, reducing errors and redundant tests.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5662970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📱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Works on Mobile for Accessibility, Even Offline: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Ensures healthcare data is available to everyone, everywhere, regardless of connectivity.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3790" y="6049923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🧑‍⚕ </a:t>
            </a: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Empowers Doctors with Instant Medical Summaries: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Gives healthcare providers immediate access to critical patient information for better care.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93790" y="675441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🪪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Aarogya ID Becomes Your All-in-One Health Certificate: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A single, secure digital identifier for complete medical records.</a:t>
            </a:r>
            <a:endParaRPr lang="en-US" sz="15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D5E7F3-C3BE-CFA6-9FB7-CCD8CDE55B20}"/>
              </a:ext>
            </a:extLst>
          </p:cNvPr>
          <p:cNvSpPr/>
          <p:nvPr/>
        </p:nvSpPr>
        <p:spPr>
          <a:xfrm>
            <a:off x="12729029" y="7590971"/>
            <a:ext cx="1785257" cy="522515"/>
          </a:xfrm>
          <a:prstGeom prst="rect">
            <a:avLst/>
          </a:prstGeom>
          <a:solidFill>
            <a:srgbClr val="EFEFF5"/>
          </a:solidFill>
          <a:ln>
            <a:solidFill>
              <a:srgbClr val="EF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88388"/>
            <a:ext cx="12687776" cy="635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🧪</a:t>
            </a:r>
            <a:r>
              <a:rPr lang="en-US" sz="3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Experience Aarogya Care: Live Demo and Resources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420541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Explore Aarogya Care in action and gain a deeper understanding of its capabilities. These resources will provide a comprehensive insight into how our platform transforms healthcare record management.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819644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436042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90120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441990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5982772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93790" y="6523553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2767F8-FA29-FD35-EA14-BFDB314975D8}"/>
              </a:ext>
            </a:extLst>
          </p:cNvPr>
          <p:cNvSpPr/>
          <p:nvPr/>
        </p:nvSpPr>
        <p:spPr>
          <a:xfrm>
            <a:off x="12685486" y="7373257"/>
            <a:ext cx="1843314" cy="754743"/>
          </a:xfrm>
          <a:prstGeom prst="rect">
            <a:avLst/>
          </a:prstGeom>
          <a:solidFill>
            <a:srgbClr val="EFEFF5"/>
          </a:solidFill>
          <a:ln>
            <a:solidFill>
              <a:srgbClr val="EF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A4DFBB-81A7-B28E-1D84-815582CD5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834" y="3869174"/>
            <a:ext cx="5673726" cy="32421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A565F9-66AC-267A-2924-84303EAA0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7840" y="3869174"/>
            <a:ext cx="5673726" cy="32421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87D6B1-9741-FB9C-B902-23B0B86C49DC}"/>
              </a:ext>
            </a:extLst>
          </p:cNvPr>
          <p:cNvSpPr txBox="1"/>
          <p:nvPr/>
        </p:nvSpPr>
        <p:spPr>
          <a:xfrm flipH="1">
            <a:off x="9117561" y="3287480"/>
            <a:ext cx="3054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SCAN THIS QR CODE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1025</Words>
  <Application>Microsoft Office PowerPoint</Application>
  <PresentationFormat>Custom</PresentationFormat>
  <Paragraphs>86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Arimo</vt:lpstr>
      <vt:lpstr>Arial</vt:lpstr>
      <vt:lpstr>Outfit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Sri Hari</cp:lastModifiedBy>
  <cp:revision>2</cp:revision>
  <dcterms:created xsi:type="dcterms:W3CDTF">2025-07-28T18:57:48Z</dcterms:created>
  <dcterms:modified xsi:type="dcterms:W3CDTF">2025-07-29T08:40:38Z</dcterms:modified>
</cp:coreProperties>
</file>